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800" b="1" dirty="0"/>
              <a:t>الأمية التكنولوجية</a:t>
            </a:r>
            <a:r>
              <a:rPr lang="en-US" sz="2800" b="1" dirty="0"/>
              <a:t> (Technological Illiteracy)</a:t>
            </a:r>
            <a:br>
              <a:rPr lang="en-US" sz="2800" b="1" dirty="0"/>
            </a:br>
            <a:endParaRPr lang="ar-JO" sz="2800" dirty="0"/>
          </a:p>
        </p:txBody>
      </p:sp>
      <p:sp>
        <p:nvSpPr>
          <p:cNvPr id="3" name="عنصر نائب للمحتوى 2"/>
          <p:cNvSpPr>
            <a:spLocks noGrp="1"/>
          </p:cNvSpPr>
          <p:nvPr>
            <p:ph idx="1"/>
          </p:nvPr>
        </p:nvSpPr>
        <p:spPr/>
        <p:txBody>
          <a:bodyPr>
            <a:normAutofit fontScale="55000" lnSpcReduction="20000"/>
          </a:bodyPr>
          <a:lstStyle/>
          <a:p>
            <a:r>
              <a:rPr lang="ar-SA" b="1" dirty="0"/>
              <a:t>الأمية التكنولوجية، هي مشكلة معاصرة عانت وتعاني منها مختلف دول العالم، ولكنها أكثر انتشاراً في الدول النامية، ومنها بلداننا العربية والإسلامية. وهي ظاهرة جديدة وخطيرة، ظهرت حديثاً نتيجة لثورة المعلومات وما رافقها من ظهور مستمر لتكنولوجيات متعددة الأوجه والمسميات. ولابد من الاعتراف أن العديد من الدول النامية كانت ولا تزال، وإلى حد ما، هي نفسها السبب في التخلف عن ركب الدول المتقدمة صناعياً وتكنولوجياً. تلك الدول التي تمكنت من استثمار إمكانات تكنولوجيا المعلومات والاتصالات، وفي مقدمتها الحواسيب الإلكترونية، في المكتبات ومراكز المعلومات وفي غيرها من المرافق العلمية والتعليمية الأخرى، بشكل علمي ومدروس، في تطوير مؤسساتها وتحسين أداءها</a:t>
            </a:r>
            <a:r>
              <a:rPr lang="en-US" b="1" dirty="0"/>
              <a:t>.</a:t>
            </a:r>
            <a:br>
              <a:rPr lang="en-US" b="1" dirty="0"/>
            </a:br>
            <a:r>
              <a:rPr lang="ar-SA" b="1" dirty="0"/>
              <a:t>ونستطيع أن نعرف الأمية التكنولوجية بأنها تعني، مثلما تعني الأنواع الأخرى من الأمية، جهل عدد غير قليل من أفراد وشرائح المجتمع بالتطورات التكنولوجية الحديثة وعدم معرفتهم التعامل معها واستخدامها، وفي مقدمة ذلك الحواسيب الإلكترونية. لأن الحواسيب ، بكل أنواعها، وخاصة المتطورة الحديثة منها، تمثل رأس الرمح والمدخل الرئيسي للتطورات التكنولوجية المعاصرة. وقد دخل استخدامها، أي الحواسيب، إلى مختلف المكاتب والمعاهد والمدارس والجامعات والمؤسسات الرسمية وغير الرسمية الأخرى في العالم، بل وحتى في البيوت والمساكن. وشمل استثمار إمكاناتها وطاقاتها مختلف الأعمال البحثية والعلمية والتجارية والمصرفية والتعليمية والإعلامية والأمنية وفي صناعة القرارات، وغير ذلك من الأعمال اليومية والحياتية المطلوبة، بل ولكل ما له علاقة بحركة المجتمع وتطوره، لما تمتاز به الحواسيب من سيطرة على الكم الهائل من المعلومات، وسرعة استرجاع المطلوب منها، بدقة وشمولية، تعجز الطرق التقليدية واليدوية المجردة عن تقديمها وتوفيرها، بنفس الكفاءة والكفاية والسرعة والفاعلية</a:t>
            </a:r>
            <a:r>
              <a:rPr lang="en-US" b="1" dirty="0"/>
              <a:t>.</a:t>
            </a:r>
            <a:br>
              <a:rPr lang="en-US" b="1" dirty="0"/>
            </a:br>
            <a:endParaRPr lang="ar-JO" dirty="0"/>
          </a:p>
        </p:txBody>
      </p:sp>
    </p:spTree>
    <p:extLst>
      <p:ext uri="{BB962C8B-B14F-4D97-AF65-F5344CB8AC3E}">
        <p14:creationId xmlns:p14="http://schemas.microsoft.com/office/powerpoint/2010/main" val="225793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مظاهر الأمية التكنولوجية</a:t>
            </a:r>
            <a:r>
              <a:rPr lang="en-US" b="1" dirty="0"/>
              <a:t>:</a:t>
            </a:r>
            <a:endParaRPr lang="ar-JO" dirty="0"/>
          </a:p>
        </p:txBody>
      </p:sp>
      <p:sp>
        <p:nvSpPr>
          <p:cNvPr id="3" name="عنصر نائب للمحتوى 2"/>
          <p:cNvSpPr>
            <a:spLocks noGrp="1"/>
          </p:cNvSpPr>
          <p:nvPr>
            <p:ph idx="1"/>
          </p:nvPr>
        </p:nvSpPr>
        <p:spPr/>
        <p:txBody>
          <a:bodyPr>
            <a:normAutofit fontScale="47500" lnSpcReduction="20000"/>
          </a:bodyPr>
          <a:lstStyle/>
          <a:p>
            <a:r>
              <a:rPr lang="en-US" b="1" dirty="0"/>
              <a:t/>
            </a:r>
            <a:br>
              <a:rPr lang="en-US" b="1" dirty="0"/>
            </a:br>
            <a:r>
              <a:rPr lang="ar-SA" b="1" dirty="0"/>
              <a:t>أما مظاهر الأمية التكنولوجية فيمكننا أن نلخصها بالآتي</a:t>
            </a:r>
            <a:r>
              <a:rPr lang="en-US" b="1" dirty="0"/>
              <a:t>:</a:t>
            </a:r>
            <a:br>
              <a:rPr lang="en-US" b="1" dirty="0"/>
            </a:br>
            <a:r>
              <a:rPr lang="en-US" b="1" dirty="0"/>
              <a:t>1. </a:t>
            </a:r>
            <a:r>
              <a:rPr lang="ar-SA" b="1" dirty="0"/>
              <a:t>إن العديد من الدول والمجتمعات والأفراد لا تزال بعيدة ومتخلفة عن استثمار إمكانات تكنولوجيا المعلومات، سواء كان ذلك في المكتبات أو في مؤسسات ومراكز المعلومات الأخرى المعنية بتطور المجتمع، وبالتالي فهي متخلفة عن تطوير إجراءات وخدمات المؤسسات التي تنتمي إليها والأعمال والخدمات التي تقدمها. حيث أن مثل تلك المؤسسات تعتمد كثيراً على مدى توفير المعلومات الدقيقة والوافية والمناسبة، وبشكل سريع، لصانعي القرارات، والمخططين، والباحثين، والمستفيدين الآخرين منها</a:t>
            </a:r>
            <a:r>
              <a:rPr lang="en-US" b="1" dirty="0"/>
              <a:t>.</a:t>
            </a:r>
            <a:br>
              <a:rPr lang="en-US" b="1" dirty="0"/>
            </a:br>
            <a:r>
              <a:rPr lang="en-US" b="1" dirty="0"/>
              <a:t>2. </a:t>
            </a:r>
            <a:r>
              <a:rPr lang="ar-SA" b="1" dirty="0"/>
              <a:t>من جانب آخر فإن العديد من المجتمعات والدول النامية، إذا ما لجأت إلى مثل تلك التكنولوجيات، فإنها غالباً ما تلجأ إليها كمظهر حضاري فحسب، كاستجابة إلى إغراءات الحداثة، لا التحديث، وبذلك فإن الجزء الأكبر من الحواسيب والتكنولوجيات المرافقة لها ستكون خاملة، ولا تلعب دورها المطلوب في تطوير الدول المعنية باقتنائها</a:t>
            </a:r>
            <a:r>
              <a:rPr lang="en-US" b="1" dirty="0"/>
              <a:t>.</a:t>
            </a:r>
            <a:br>
              <a:rPr lang="en-US" b="1" dirty="0"/>
            </a:br>
            <a:r>
              <a:rPr lang="en-US" b="1" dirty="0"/>
              <a:t>3. </a:t>
            </a:r>
            <a:r>
              <a:rPr lang="ar-SA" b="1" dirty="0"/>
              <a:t>لم يكن هنالك من تفكير جدي وعمل جريء وجهد كافي من قبل العديد من الدول النامية في كسر الطوق التكنولوجي الذي تفرضه عليهم الدول الصناعية المتعاملة معها</a:t>
            </a:r>
            <a:r>
              <a:rPr lang="en-US" b="1" dirty="0"/>
              <a:t>.</a:t>
            </a:r>
            <a:br>
              <a:rPr lang="en-US" b="1" dirty="0"/>
            </a:br>
            <a:r>
              <a:rPr lang="en-US" b="1" dirty="0"/>
              <a:t>4. </a:t>
            </a:r>
            <a:r>
              <a:rPr lang="ar-SA" b="1" dirty="0"/>
              <a:t>أضف إلى ذلك أن الدول الصناعية نفسها تستغل الدول النامية أحياناً، بل وتستثمر مواردها وموادها الأولية في تطوير صناعاتها وتكنولوجياتها، ومنها تكنولوجيا المعلومات والاتصالات، ومن ثم إعادة تصدير مثل تلك الصناعات والتكنولوجيات إلى الدول النامية بتكاليف مالية عالية مقارنة لما تدفعه لها مقابل استنزاف موادها الأولية، وأكثر من ذلك فهي، أي الدول الصناعية لا تسمح للدول النامية، ومنها الدول العربية طبعاً، بتجاوز حدود معرفتها في تصنيع ما تراه مناسباً، من المعارف والتكنولوجيات الحديثة، لها ولغيرها من الدول، إلا بالحدود التي تؤمن لها مصالحها الاستراتيجية فقط</a:t>
            </a:r>
            <a:r>
              <a:rPr lang="en-US" b="1" dirty="0"/>
              <a:t>.</a:t>
            </a:r>
            <a:br>
              <a:rPr lang="en-US" b="1" dirty="0"/>
            </a:br>
            <a:endParaRPr lang="ar-JO" dirty="0"/>
          </a:p>
        </p:txBody>
      </p:sp>
    </p:spTree>
    <p:extLst>
      <p:ext uri="{BB962C8B-B14F-4D97-AF65-F5344CB8AC3E}">
        <p14:creationId xmlns:p14="http://schemas.microsoft.com/office/powerpoint/2010/main" val="167889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المعالجـات والحلـول</a:t>
            </a:r>
            <a:r>
              <a:rPr lang="en-US" b="1" dirty="0"/>
              <a:t>:</a:t>
            </a:r>
            <a:endParaRPr lang="ar-JO" dirty="0"/>
          </a:p>
        </p:txBody>
      </p:sp>
      <p:sp>
        <p:nvSpPr>
          <p:cNvPr id="3" name="عنصر نائب للمحتوى 2"/>
          <p:cNvSpPr>
            <a:spLocks noGrp="1"/>
          </p:cNvSpPr>
          <p:nvPr>
            <p:ph idx="1"/>
          </p:nvPr>
        </p:nvSpPr>
        <p:spPr/>
        <p:txBody>
          <a:bodyPr>
            <a:normAutofit fontScale="55000" lnSpcReduction="20000"/>
          </a:bodyPr>
          <a:lstStyle/>
          <a:p>
            <a:r>
              <a:rPr lang="ar-SA" b="1" dirty="0" smtClean="0"/>
              <a:t>أما </a:t>
            </a:r>
            <a:r>
              <a:rPr lang="ar-SA" b="1" dirty="0"/>
              <a:t>المعالجات والحلول لمثل هذه الآفة الاجتماعية والاقتصادية والحضارية، فهي كالآتي</a:t>
            </a:r>
            <a:r>
              <a:rPr lang="en-US" b="1" dirty="0"/>
              <a:t>:</a:t>
            </a:r>
            <a:br>
              <a:rPr lang="en-US" b="1" dirty="0"/>
            </a:br>
            <a:r>
              <a:rPr lang="en-US" b="1" dirty="0"/>
              <a:t>1. </a:t>
            </a:r>
            <a:r>
              <a:rPr lang="ar-SA" b="1" dirty="0"/>
              <a:t>نشر المعرفة التكنولوجية عموما، ومحاربة الأمية التكنولوجية، تتطلب تضافر الجهود من قبل جهات عدة ، منها وزارات التربية ووزارات التعليم العالي والمؤسسات التعليمية الأخرى</a:t>
            </a:r>
            <a:r>
              <a:rPr lang="en-US" b="1" dirty="0"/>
              <a:t>.</a:t>
            </a:r>
            <a:br>
              <a:rPr lang="en-US" b="1" dirty="0"/>
            </a:br>
            <a:r>
              <a:rPr lang="en-US" b="1" dirty="0"/>
              <a:t>2. </a:t>
            </a:r>
            <a:r>
              <a:rPr lang="ar-SA" b="1" dirty="0"/>
              <a:t>على مثل هذه المؤسسات التعليمية والتربوية تكثيف الجهود – أكثر مما عليه الحال الآن– في إدخال الحاسوب ومادة الحاسوب إلى المدارس والمعاهد والجامعات، وإعادة النظر في صياغة المناهج المناسبة له بشكل دوري وسنوي، على أكثر تقدير. من ناحية أخرى فإنه من الضروري تطوير إمكانات التدريسيين والطلبة، بمختلف مراحلهم ومستوياتهم التعليمية، في التعامل مع الحواسيب والتكنولوجيات المكملة لها، كالأقراص الليزرية المكتنزة</a:t>
            </a:r>
            <a:r>
              <a:rPr lang="en-US" b="1" dirty="0"/>
              <a:t> (CD-ROM) </a:t>
            </a:r>
            <a:r>
              <a:rPr lang="ar-SA" b="1" dirty="0"/>
              <a:t>والأقراص متعددة الوسائط</a:t>
            </a:r>
            <a:r>
              <a:rPr lang="en-US" b="1" dirty="0"/>
              <a:t> (Multimedia) </a:t>
            </a:r>
            <a:r>
              <a:rPr lang="ar-SA" b="1" dirty="0"/>
              <a:t>عن طريق برامج تطبيقية أكثر كفاءة من البرامج والدروس الحالية التي تركز على الجوانب النظرية وغير الفعالة أحيانا</a:t>
            </a:r>
            <a:r>
              <a:rPr lang="en-US" b="1" dirty="0"/>
              <a:t>".</a:t>
            </a:r>
            <a:br>
              <a:rPr lang="en-US" b="1" dirty="0"/>
            </a:br>
            <a:r>
              <a:rPr lang="en-US" b="1" dirty="0"/>
              <a:t>3. </a:t>
            </a:r>
            <a:r>
              <a:rPr lang="ar-SA" b="1" dirty="0"/>
              <a:t>أن التطورات في مجال تكنولوجيا المعلومات عموماً والحواسيب على وجه التحديد، سريعة ومستمرة وتحتاج إلى متابعة ومواكبة</a:t>
            </a:r>
            <a:r>
              <a:rPr lang="en-US" b="1" dirty="0"/>
              <a:t>.</a:t>
            </a:r>
            <a:br>
              <a:rPr lang="en-US" b="1" dirty="0"/>
            </a:br>
            <a:r>
              <a:rPr lang="en-US" b="1" dirty="0"/>
              <a:t>4. </a:t>
            </a:r>
            <a:r>
              <a:rPr lang="ar-SA" b="1" dirty="0"/>
              <a:t>أن لا تقتصر مادة الحاسوب على العموميات في الجانبين النظري والتطبيقي، بل يتعدى ذلك إلى تطبيقات الحاسوب في الاختصاصات المختلفة. وأن يتوزع ذلك على مدار ومراحل وفصول الدراسة المختلفة، بدلاً من أن يقتصر على المرحلة الأولى فقط، على سبيل المثال لا الحصر</a:t>
            </a:r>
            <a:r>
              <a:rPr lang="en-US" b="1" dirty="0"/>
              <a:t>.</a:t>
            </a:r>
            <a:br>
              <a:rPr lang="en-US" b="1" dirty="0"/>
            </a:br>
            <a:r>
              <a:rPr lang="en-US" b="1" dirty="0"/>
              <a:t>5. </a:t>
            </a:r>
            <a:r>
              <a:rPr lang="ar-SA" b="1" dirty="0"/>
              <a:t>السعي إلى إقامة الدورات التدريبية التطبيقية المدروسة، في استخدام الحواسيب والتكنولوجيات المعاصرة المصاحبة لها، وأن يجري تطوير مثل هذه الدورات بموجب التغيرات والمستجدات المتسارعة في هذا المجال</a:t>
            </a:r>
            <a:r>
              <a:rPr lang="en-US" b="1" dirty="0"/>
              <a:t>.</a:t>
            </a:r>
            <a:br>
              <a:rPr lang="en-US" b="1" dirty="0"/>
            </a:br>
            <a:endParaRPr lang="ar-JO" dirty="0"/>
          </a:p>
        </p:txBody>
      </p:sp>
    </p:spTree>
    <p:extLst>
      <p:ext uri="{BB962C8B-B14F-4D97-AF65-F5344CB8AC3E}">
        <p14:creationId xmlns:p14="http://schemas.microsoft.com/office/powerpoint/2010/main" val="273844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55000" lnSpcReduction="20000"/>
          </a:bodyPr>
          <a:lstStyle/>
          <a:p>
            <a:r>
              <a:rPr lang="en-US" b="1" dirty="0" smtClean="0"/>
              <a:t>6</a:t>
            </a:r>
            <a:r>
              <a:rPr lang="en-US" b="1" dirty="0"/>
              <a:t>. </a:t>
            </a:r>
            <a:r>
              <a:rPr lang="ar-SA" b="1" dirty="0"/>
              <a:t>كسر الحواجز النفسية التي تفصل بين العديد من هؤلاء المواطنين وبين التعامل مع الحواسيب وضع خطة تثقيفية شاملة عن سهولة استخدام مثل هذه الأجهزة سهلة التفاهم معها، وإزالة ظاهرة التخوف منها. وكذلك تطوير إمكانات المدربين وجعلهم أكثر مرونة في التدريب والتعليم، والإقلاع عن ظاهرة التخويف من أجهزة الحاسوب والتعامل معها من قبل عموم المواطنين</a:t>
            </a:r>
            <a:r>
              <a:rPr lang="en-US" b="1" dirty="0"/>
              <a:t> .</a:t>
            </a:r>
            <a:br>
              <a:rPr lang="en-US" b="1" dirty="0"/>
            </a:br>
            <a:r>
              <a:rPr lang="en-US" b="1" dirty="0"/>
              <a:t>7. </a:t>
            </a:r>
            <a:r>
              <a:rPr lang="ar-SA" b="1" dirty="0"/>
              <a:t>على المؤسسات الصحفية والإعلامية العربية أن ترتقي إلى المستوى المطلوب في التعامل مع تكنولوجيا المعلومات والاتصالات، وأن تطعم طاقاتها البشرية بجيل جديد مؤهل ومدرب تقنياً، هذا من جهة، وان عليها تسليط الأضواء بشكل أفضل على مثل هذه التكنولوجيات، واستثمار إمكاناتها. وأن لا يقتصر الحديث عنها على الجوانب السلبية، كما يفعل البعض عند الحديث عن شبكة إنترنت مثلا، والتي أصبحت تمثل قمة التطور التكنولوجي المعاصر</a:t>
            </a:r>
            <a:r>
              <a:rPr lang="en-US" b="1" dirty="0"/>
              <a:t>.</a:t>
            </a:r>
            <a:br>
              <a:rPr lang="en-US" b="1" dirty="0"/>
            </a:br>
            <a:r>
              <a:rPr lang="en-US" b="1" dirty="0"/>
              <a:t>8. </a:t>
            </a:r>
            <a:r>
              <a:rPr lang="ar-SA" b="1" dirty="0"/>
              <a:t>لابد من التأكيد بأن تكنولوجيا المعلومات والاتصالات، وفي مقدمتها الحواسيب الإلكترونية هي ليست غاية بحد ذاتها، كما يريد لها البعض، بل أنها وسيلة لتحقيق غاية أو غايات أخرى، هي التطور والمواكبة والتقدم</a:t>
            </a:r>
            <a:r>
              <a:rPr lang="en-US" b="1" dirty="0"/>
              <a:t>.</a:t>
            </a:r>
            <a:br>
              <a:rPr lang="en-US" b="1" dirty="0"/>
            </a:br>
            <a:r>
              <a:rPr lang="en-US" b="1" dirty="0"/>
              <a:t>9. </a:t>
            </a:r>
            <a:r>
              <a:rPr lang="ar-SA" b="1" dirty="0"/>
              <a:t>تبني حملة وطنية لمحو الأمية التكنولوجية، شبيهة بالحملة الوطنية لمحو أمية القراءة والكتابة</a:t>
            </a:r>
            <a:r>
              <a:rPr lang="en-US" b="1" dirty="0"/>
              <a:t>.</a:t>
            </a:r>
            <a:br>
              <a:rPr lang="en-US" b="1" dirty="0"/>
            </a:br>
            <a:r>
              <a:rPr lang="en-US" b="1" dirty="0"/>
              <a:t>10. </a:t>
            </a:r>
            <a:r>
              <a:rPr lang="ar-SA" b="1" dirty="0"/>
              <a:t>مطالبة وتشجيع المنظمات الدولية والإقليمية والمهنية على لعب دور أكبر في تطوير إمكانات أفراد المجتمع، المعنية بالعمل فيه، في التعامل مع تكنولوجيا المعلومات بمختلف اتجاهاتها</a:t>
            </a:r>
            <a:r>
              <a:rPr lang="en-US" b="1" dirty="0"/>
              <a:t>.</a:t>
            </a:r>
            <a:br>
              <a:rPr lang="en-US" b="1" dirty="0"/>
            </a:br>
            <a:endParaRPr lang="ar-JO" dirty="0"/>
          </a:p>
        </p:txBody>
      </p:sp>
    </p:spTree>
    <p:extLst>
      <p:ext uri="{BB962C8B-B14F-4D97-AF65-F5344CB8AC3E}">
        <p14:creationId xmlns:p14="http://schemas.microsoft.com/office/powerpoint/2010/main" val="68990878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الأمية التكنولوجية (Technological Illiteracy) </vt:lpstr>
      <vt:lpstr>مظاهر الأمية التكنولوجية:</vt:lpstr>
      <vt:lpstr>المعالجـات والحلـول:</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الأمية التكنولوجية (Technological Illiteracy) </dc:title>
  <dc:creator>gega</dc:creator>
  <cp:lastModifiedBy>gega</cp:lastModifiedBy>
  <cp:revision>1</cp:revision>
  <dcterms:created xsi:type="dcterms:W3CDTF">2019-12-19T17:24:15Z</dcterms:created>
  <dcterms:modified xsi:type="dcterms:W3CDTF">2019-12-19T17:26:56Z</dcterms:modified>
</cp:coreProperties>
</file>